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308" r:id="rId16"/>
    <p:sldId id="299" r:id="rId17"/>
    <p:sldId id="271" r:id="rId18"/>
    <p:sldId id="318" r:id="rId19"/>
    <p:sldId id="279" r:id="rId20"/>
    <p:sldId id="280" r:id="rId21"/>
    <p:sldId id="297" r:id="rId22"/>
    <p:sldId id="306" r:id="rId23"/>
    <p:sldId id="52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9576" autoAdjust="0"/>
  </p:normalViewPr>
  <p:slideViewPr>
    <p:cSldViewPr snapToGrid="0">
      <p:cViewPr>
        <p:scale>
          <a:sx n="51" d="100"/>
          <a:sy n="51" d="100"/>
        </p:scale>
        <p:origin x="1256" y="64"/>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The word cloud shows everything that’s typically part of SE.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12/31/2024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12/31/2024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12/31/2024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12/31/2024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12/31/2024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12/31/2024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12/31/2024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12/31/2024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12/31/2024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12/31/2024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12/31/2024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u-se.github.io/CS4530-Spring-2025/staff/" TargetMode="External"/><Relationship Id="rId2" Type="http://schemas.openxmlformats.org/officeDocument/2006/relationships/hyperlink" Target="https://neu-se.github.io/CS4530-Spring-20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727687" y="1831500"/>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8370563" y="1831500"/>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p:txBody>
          <a:bodyPr>
            <a:normAutofit fontScale="92500" lnSpcReduction="10000"/>
          </a:bodyPr>
          <a:lstStyle/>
          <a:p>
            <a:r>
              <a:rPr lang="en-US" dirty="0"/>
              <a:t>In-Class materials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Classes will include both lectures and in-class activities.</a:t>
            </a:r>
          </a:p>
          <a:p>
            <a:r>
              <a:rPr lang="en-US" dirty="0"/>
              <a:t>Be sure to bring your laptop</a:t>
            </a:r>
          </a:p>
          <a:p>
            <a:r>
              <a:rPr lang="en-US" dirty="0"/>
              <a:t>100% attendance is expected for both on-the-ground and remote sections </a:t>
            </a:r>
            <a:r>
              <a:rPr lang="en-US" dirty="0">
                <a:solidFill>
                  <a:srgbClr val="FF0000"/>
                </a:solidFill>
              </a:rPr>
              <a:t>(especially when working on activities, “work on project” sessions and demos)</a:t>
            </a:r>
          </a:p>
          <a:p>
            <a:endParaRPr lang="en-US" dirty="0"/>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Practice Activities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normAutofit/>
          </a:bodyPr>
          <a:lstStyle/>
          <a:p>
            <a:r>
              <a:rPr lang="en-US" dirty="0"/>
              <a:t>There will often be in-class exercises to give you practice with the technologies we will use.</a:t>
            </a:r>
          </a:p>
          <a:p>
            <a:r>
              <a:rPr lang="en-US" dirty="0"/>
              <a:t>Typically, will consist of structured steps that will guide you through a typical task</a:t>
            </a:r>
          </a:p>
          <a:p>
            <a:r>
              <a:rPr lang="en-US" dirty="0"/>
              <a:t>Each instructor will use </a:t>
            </a:r>
            <a:r>
              <a:rPr lang="en-US" b="1" dirty="0">
                <a:solidFill>
                  <a:srgbClr val="FF0000"/>
                </a:solidFill>
              </a:rPr>
              <a:t>individual approach </a:t>
            </a:r>
            <a:r>
              <a:rPr lang="en-US" dirty="0"/>
              <a:t>to grade in-class activities.</a:t>
            </a:r>
          </a:p>
          <a:p>
            <a:r>
              <a:rPr lang="en-US" dirty="0"/>
              <a:t>In addition, there will be </a:t>
            </a:r>
            <a:r>
              <a:rPr lang="en-US" b="1" dirty="0">
                <a:solidFill>
                  <a:srgbClr val="FF0000"/>
                </a:solidFill>
              </a:rPr>
              <a:t>tutorials</a:t>
            </a:r>
            <a:r>
              <a:rPr lang="en-US" dirty="0"/>
              <a:t> posted on the web.</a:t>
            </a:r>
          </a:p>
          <a:p>
            <a:r>
              <a:rPr lang="en-US" dirty="0"/>
              <a:t>These will extend the in-class materials.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during 1</a:t>
            </a:r>
            <a:r>
              <a:rPr lang="en-US" baseline="30000" dirty="0"/>
              <a:t>st</a:t>
            </a:r>
            <a:r>
              <a:rPr lang="en-US" dirty="0"/>
              <a:t> lecture </a:t>
            </a:r>
            <a:r>
              <a:rPr lang="en-US" dirty="0">
                <a:solidFill>
                  <a:srgbClr val="FF0000"/>
                </a:solidFill>
              </a:rPr>
              <a:t>after Spring Break</a:t>
            </a:r>
            <a:r>
              <a:rPr lang="en-US" dirty="0"/>
              <a:t> (i.e., on Mar 10 - 12 - Week 10). There will not be a final exam. </a:t>
            </a:r>
            <a:r>
              <a:rPr lang="en-US" u="sng" dirty="0"/>
              <a:t>Check Calendars</a:t>
            </a:r>
          </a:p>
          <a:p>
            <a:r>
              <a:rPr lang="en-US" dirty="0"/>
              <a:t>Completion of activities or laboratory exercises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16</a:t>
            </a:fld>
            <a:endParaRPr lang="en-US"/>
          </a:p>
        </p:txBody>
      </p:sp>
    </p:spTree>
    <p:extLst>
      <p:ext uri="{BB962C8B-B14F-4D97-AF65-F5344CB8AC3E}">
        <p14:creationId xmlns:p14="http://schemas.microsoft.com/office/powerpoint/2010/main" val="319186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 Codebase and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199" y="1500159"/>
            <a:ext cx="10331245" cy="4952271"/>
          </a:xfrm>
        </p:spPr>
        <p:txBody>
          <a:bodyPr>
            <a:normAutofit lnSpcReduction="10000"/>
          </a:bodyPr>
          <a:lstStyle/>
          <a:p>
            <a:r>
              <a:rPr lang="en-US" dirty="0"/>
              <a:t>We will be working on a project called </a:t>
            </a:r>
            <a:r>
              <a:rPr lang="en-US" b="1" dirty="0"/>
              <a:t>Fake </a:t>
            </a:r>
            <a:r>
              <a:rPr lang="en-US" b="1" dirty="0" err="1"/>
              <a:t>Stackoverflow</a:t>
            </a:r>
            <a:endParaRPr lang="en-US" dirty="0"/>
          </a:p>
          <a:p>
            <a:r>
              <a:rPr lang="en-US" dirty="0"/>
              <a:t>The individual projects will help you become familiar with the codebase.</a:t>
            </a:r>
          </a:p>
          <a:p>
            <a:r>
              <a:rPr lang="en-US" dirty="0"/>
              <a:t>The team project will be a new feature that you will propose.</a:t>
            </a:r>
          </a:p>
          <a:p>
            <a:pPr lvl="1"/>
            <a:r>
              <a:rPr lang="en-US" dirty="0"/>
              <a:t>Instructors form the teams </a:t>
            </a:r>
            <a:r>
              <a:rPr lang="en-US" b="1" dirty="0"/>
              <a:t>with</a:t>
            </a:r>
            <a:r>
              <a:rPr lang="en-US" dirty="0"/>
              <a:t> your input.</a:t>
            </a:r>
          </a:p>
          <a:p>
            <a:r>
              <a:rPr lang="en-US" dirty="0"/>
              <a:t>Further breakdown of team project grade (i.e., 40%) is:</a:t>
            </a:r>
          </a:p>
          <a:p>
            <a:pPr lvl="1"/>
            <a:r>
              <a:rPr lang="en-US" dirty="0"/>
              <a:t>Planning (20%)</a:t>
            </a:r>
          </a:p>
          <a:p>
            <a:pPr lvl="1"/>
            <a:r>
              <a:rPr lang="en-US" dirty="0"/>
              <a:t>Process (20%)</a:t>
            </a:r>
          </a:p>
          <a:p>
            <a:pPr lvl="1"/>
            <a:r>
              <a:rPr lang="en-US" dirty="0"/>
              <a:t>Product (40%)</a:t>
            </a:r>
          </a:p>
          <a:p>
            <a:pPr lvl="1"/>
            <a:r>
              <a:rPr lang="en-US" dirty="0"/>
              <a:t>Reports (20%)</a:t>
            </a:r>
          </a:p>
          <a:p>
            <a:r>
              <a:rPr lang="en-US" dirty="0">
                <a:solidFill>
                  <a:srgbClr val="FF0000"/>
                </a:solidFill>
              </a:rPr>
              <a:t>Peer evaluations (surveys) may be utilized, and individual contributions WILL impact your project grade (between 0-100%).</a:t>
            </a:r>
          </a:p>
          <a:p>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2258301"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1-3, 5-6</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2251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422318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is </a:t>
            </a:r>
            <a:r>
              <a:rPr lang="en-US" b="1" dirty="0"/>
              <a:t>permitted</a:t>
            </a:r>
          </a:p>
          <a:p>
            <a:pPr lvl="1"/>
            <a:r>
              <a:rPr lang="en-US" dirty="0"/>
              <a:t>Use of Generative AI (</a:t>
            </a:r>
            <a:r>
              <a:rPr lang="en-US" dirty="0" err="1"/>
              <a:t>eg</a:t>
            </a:r>
            <a:r>
              <a:rPr lang="en-US" dirty="0"/>
              <a:t> Chat GPT, Claude, etc.) is </a:t>
            </a:r>
            <a:r>
              <a:rPr lang="en-US" b="1" dirty="0"/>
              <a:t>prohibited</a:t>
            </a:r>
            <a:endParaRPr lang="en-US" dirty="0"/>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r>
              <a:rPr lang="en-US" dirty="0"/>
              <a:t>We reserve the right to “</a:t>
            </a:r>
            <a:r>
              <a:rPr lang="en-US" dirty="0">
                <a:solidFill>
                  <a:srgbClr val="FF0000"/>
                </a:solidFill>
              </a:rPr>
              <a:t>interview</a:t>
            </a:r>
            <a:r>
              <a:rPr lang="en-US" dirty="0"/>
              <a:t>” you to gauge your understanding (with possible grade adjustments)</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1665633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6"/>
            <a:ext cx="10515599" cy="4351338"/>
          </a:xfrm>
        </p:spPr>
        <p:txBody>
          <a:bodyPr>
            <a:normAutofit fontScale="92500" lnSpcReduction="20000"/>
          </a:bodyPr>
          <a:lstStyle/>
          <a:p>
            <a:r>
              <a:rPr lang="en-US" dirty="0"/>
              <a:t>Course web page (</a:t>
            </a:r>
            <a:r>
              <a:rPr lang="en-US" dirty="0">
                <a:hlinkClick r:id="rId2"/>
              </a:rPr>
              <a:t>https://neu-se.github.io/CS4530-Spring-2025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they may not get through to the instructor)</a:t>
            </a:r>
          </a:p>
          <a:p>
            <a:pPr lvl="1"/>
            <a:r>
              <a:rPr lang="en-US" dirty="0"/>
              <a:t>Please put CS4530 in the subject line so your message does not get overlooked</a:t>
            </a:r>
          </a:p>
          <a:p>
            <a:r>
              <a:rPr lang="en-US" dirty="0"/>
              <a:t>Office Hours </a:t>
            </a:r>
          </a:p>
          <a:p>
            <a:pPr lvl="1"/>
            <a:r>
              <a:rPr lang="en-US" dirty="0"/>
              <a:t>Schedule is available at (</a:t>
            </a:r>
            <a:r>
              <a:rPr lang="en-US" dirty="0">
                <a:hlinkClick r:id="rId3"/>
              </a:rPr>
              <a:t>https://neu-se.github.io/CS4530-Spring-2025/staff/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02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275+ students and 18 teaching assistants.</a:t>
            </a:r>
          </a:p>
          <a:p>
            <a:r>
              <a:rPr lang="en-US" dirty="0"/>
              <a:t>Their contact info and pictures are on the website</a:t>
            </a:r>
          </a:p>
          <a:p>
            <a:pPr marL="0" indent="0">
              <a:buNone/>
            </a:pPr>
            <a:r>
              <a:rPr lang="en-US" dirty="0"/>
              <a:t>   </a:t>
            </a:r>
            <a:r>
              <a:rPr lang="en-US" dirty="0">
                <a:hlinkClick r:id="rId2"/>
              </a:rPr>
              <a:t>https://neu-se.github.io/CS4530-Spring-2025/staff/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4000" dirty="0"/>
          </a:p>
          <a:p>
            <a:pPr marL="0" indent="0" algn="ctr">
              <a:buNone/>
            </a:pPr>
            <a:r>
              <a:rPr lang="en-US" sz="40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lvl="1"/>
            <a:r>
              <a:rPr lang="en-US" sz="3600" dirty="0"/>
              <a:t>of large programs </a:t>
            </a:r>
          </a:p>
          <a:p>
            <a:pPr lvl="1"/>
            <a:r>
              <a:rPr lang="en-US" sz="3600" dirty="0"/>
              <a:t>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1959240"/>
            <a:ext cx="8088654" cy="2405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250" dirty="0"/>
              <a:t>“</a:t>
            </a:r>
            <a:r>
              <a:rPr sz="4250" dirty="0">
                <a:latin typeface="+mn-lt"/>
              </a:rPr>
              <a:t>Any fool can write code that a computer can understand. Good programmers write code that humans can understand</a:t>
            </a:r>
            <a:r>
              <a:rPr sz="425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3784</TotalTime>
  <Words>1754</Words>
  <Application>Microsoft Office PowerPoint</Application>
  <PresentationFormat>Widescreen</PresentationFormat>
  <Paragraphs>200</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vt:lpstr>
      <vt:lpstr>Course Mechanics: Practice Activities and Tutorials</vt:lpstr>
      <vt:lpstr>Course Deliverables</vt:lpstr>
      <vt:lpstr>Technology</vt:lpstr>
      <vt:lpstr>Project Codebase and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75</cp:revision>
  <dcterms:created xsi:type="dcterms:W3CDTF">2021-01-07T15:19:22Z</dcterms:created>
  <dcterms:modified xsi:type="dcterms:W3CDTF">2024-12-31T12:51:14Z</dcterms:modified>
</cp:coreProperties>
</file>